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65" r:id="rId10"/>
    <p:sldId id="267" r:id="rId11"/>
    <p:sldId id="263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0F5FF2-FCEF-9A42-8EC1-BAF80E4F8582}" v="2" dt="2026-06-17T16:53:13.3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18" autoAdjust="0"/>
    <p:restoredTop sz="89481" autoAdjust="0"/>
  </p:normalViewPr>
  <p:slideViewPr>
    <p:cSldViewPr snapToGrid="0">
      <p:cViewPr varScale="1">
        <p:scale>
          <a:sx n="104" d="100"/>
          <a:sy n="104" d="100"/>
        </p:scale>
        <p:origin x="896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342D8-03F5-49CA-BCAE-DBE3F3CE8886}" type="datetimeFigureOut">
              <a:rPr lang="en-US" smtClean="0"/>
              <a:t>6/17/26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6F424-BD7B-4B3E-93BF-63EB58855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74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Steve: gave a hierarchy – similar to Maslow’s hierarchy of needs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Tor: instrumental and socioemotional subareas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6F424-BD7B-4B3E-93BF-63EB5885531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150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6F424-BD7B-4B3E-93BF-63EB5885531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23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9B555-C48D-48B4-B93A-D0794A4C6B8C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D0BBE1E-0499-4E62-B5CE-53F52A6B083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445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9B555-C48D-48B4-B93A-D0794A4C6B8C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BE1E-0499-4E62-B5CE-53F52A6B083D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550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9B555-C48D-48B4-B93A-D0794A4C6B8C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BE1E-0499-4E62-B5CE-53F52A6B083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405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9B555-C48D-48B4-B93A-D0794A4C6B8C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BE1E-0499-4E62-B5CE-53F52A6B083D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484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9B555-C48D-48B4-B93A-D0794A4C6B8C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BE1E-0499-4E62-B5CE-53F52A6B083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957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9B555-C48D-48B4-B93A-D0794A4C6B8C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BE1E-0499-4E62-B5CE-53F52A6B083D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110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9B555-C48D-48B4-B93A-D0794A4C6B8C}" type="datetimeFigureOut">
              <a:rPr lang="en-US" smtClean="0"/>
              <a:t>6/17/26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BE1E-0499-4E62-B5CE-53F52A6B083D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355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9B555-C48D-48B4-B93A-D0794A4C6B8C}" type="datetimeFigureOut">
              <a:rPr lang="en-US" smtClean="0"/>
              <a:t>6/17/26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BE1E-0499-4E62-B5CE-53F52A6B083D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3265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9B555-C48D-48B4-B93A-D0794A4C6B8C}" type="datetimeFigureOut">
              <a:rPr lang="en-US" smtClean="0"/>
              <a:t>6/17/26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BE1E-0499-4E62-B5CE-53F52A6B0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05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9B555-C48D-48B4-B93A-D0794A4C6B8C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BE1E-0499-4E62-B5CE-53F52A6B083D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215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B69B555-C48D-48B4-B93A-D0794A4C6B8C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BE1E-0499-4E62-B5CE-53F52A6B083D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9377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9B555-C48D-48B4-B93A-D0794A4C6B8C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D0BBE1E-0499-4E62-B5CE-53F52A6B083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331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46FBF-B392-4E59-8EF5-77C4B81794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Success in Academia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CBE265-65FE-48EA-ABDD-45B8A67C4D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Compiled by Leah Karliner based on the wisdom of the </a:t>
            </a:r>
            <a:r>
              <a:rPr lang="en-US" dirty="0" err="1"/>
              <a:t>cadc</a:t>
            </a:r>
            <a:r>
              <a:rPr lang="en-US" dirty="0"/>
              <a:t> community</a:t>
            </a:r>
          </a:p>
          <a:p>
            <a:r>
              <a:rPr lang="en-US" dirty="0"/>
              <a:t>Center for Aging in Diverse Communities</a:t>
            </a:r>
          </a:p>
          <a:p>
            <a:r>
              <a:rPr lang="en-US" dirty="0"/>
              <a:t>April 14, 2021</a:t>
            </a:r>
          </a:p>
        </p:txBody>
      </p:sp>
      <p:pic>
        <p:nvPicPr>
          <p:cNvPr id="4" name="Picture 3" descr="UCSF Center for Aging in Diverse Communities logo with six multi colored hands forming a circle and and equal sign in the middle.  ">
            <a:extLst>
              <a:ext uri="{FF2B5EF4-FFF2-40B4-BE49-F238E27FC236}">
                <a16:creationId xmlns:a16="http://schemas.microsoft.com/office/drawing/2014/main" id="{D25D62AC-2C13-43EA-8AEE-5583B8BD3C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126" y="4623319"/>
            <a:ext cx="1898836" cy="1195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204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24FAC-E8CC-4342-B306-8DE0A978A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Strategies to get there:</a:t>
            </a:r>
            <a:br>
              <a:rPr lang="en-US" dirty="0"/>
            </a:br>
            <a:r>
              <a:rPr lang="en-US" dirty="0"/>
              <a:t>some nitty gritty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0748F-328F-483F-B5BE-C20291CE7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23068"/>
            <a:ext cx="9719184" cy="4515439"/>
          </a:xfrm>
        </p:spPr>
        <p:txBody>
          <a:bodyPr>
            <a:normAutofit/>
          </a:bodyPr>
          <a:lstStyle/>
          <a:p>
            <a:r>
              <a:rPr lang="en-US" dirty="0"/>
              <a:t>Start grant proposals and papers early; waiting until the last minute is stressful for you and everyone around you</a:t>
            </a:r>
          </a:p>
          <a:p>
            <a:r>
              <a:rPr lang="en-US" dirty="0"/>
              <a:t>Seek out databases or resources outside of your Division/Department, outside of UCSF</a:t>
            </a:r>
          </a:p>
          <a:p>
            <a:r>
              <a:rPr lang="en-US" dirty="0"/>
              <a:t>Seek out career mentorship beyond your immediate chief/chair – from leaders and from others outside of your division/department: ask to meet annually</a:t>
            </a:r>
          </a:p>
          <a:p>
            <a:r>
              <a:rPr lang="en-US" dirty="0"/>
              <a:t>Seek out constructive feedback; others are invested in your success, you don’t have to do everything on your own</a:t>
            </a:r>
          </a:p>
          <a:p>
            <a:r>
              <a:rPr lang="en-US" dirty="0"/>
              <a:t>Find spaces that feel safe where you don’t have to </a:t>
            </a:r>
            <a:r>
              <a:rPr lang="en-US"/>
              <a:t>‘code-switch’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813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3B785-D464-4575-8427-AC1662BCC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Strategies to get there: </a:t>
            </a:r>
            <a:br>
              <a:rPr lang="en-US" dirty="0"/>
            </a:br>
            <a:r>
              <a:rPr lang="en-US" dirty="0"/>
              <a:t>self-care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4A160-000C-46DA-825E-1D418ECFF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23068"/>
            <a:ext cx="9603275" cy="436461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Surround yourself with good people  -- good at what they do, and good human beings with positive energy</a:t>
            </a:r>
          </a:p>
          <a:p>
            <a:r>
              <a:rPr lang="en-US" dirty="0"/>
              <a:t>Love your work, love your colleagues, don’t worry if the world doesn’t seem to love you back – they might just not ‘get it’ yet</a:t>
            </a:r>
          </a:p>
          <a:p>
            <a:r>
              <a:rPr lang="en-US" dirty="0"/>
              <a:t>Open reviewer feedback on grant proposals and manuscripts when it arrives, look at it quickly, and then set it aside for a few days; ask a trusted colleague to help you read through it so you have support</a:t>
            </a:r>
          </a:p>
          <a:p>
            <a:r>
              <a:rPr lang="en-US" dirty="0"/>
              <a:t>Don't let others with outsized egos get under your skin</a:t>
            </a:r>
          </a:p>
          <a:p>
            <a:r>
              <a:rPr lang="en-US" dirty="0"/>
              <a:t>Know that you have made it this far, so you are already highly qualified and successful---value yourself and your contributions</a:t>
            </a:r>
          </a:p>
          <a:p>
            <a:r>
              <a:rPr lang="en-US" dirty="0"/>
              <a:t>Take vacation and actually disconnect from email and other work communications: it is important to recharge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452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5D3F4-82C1-46C8-B793-C7AEEC4C1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define success?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F94CA-1171-4DB5-A810-841AE007F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“How you define success in the future may be very different from how you define it now; be open to that--if you are following your heart, then such shifts are successes, not failures”</a:t>
            </a:r>
          </a:p>
          <a:p>
            <a:pPr marL="0" indent="0">
              <a:buNone/>
            </a:pPr>
            <a:r>
              <a:rPr lang="en-US" dirty="0"/>
              <a:t>					---Steve Gregorich, PhD and CADC sage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664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F5ECD-2CBB-4D85-818B-AE07773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define success in academia?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49262-AF4C-4B2D-AC9C-BF7FED487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25159"/>
            <a:ext cx="9561956" cy="395586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964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DD0FE-AAE3-4361-A9A7-741824B2D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success look like?</a:t>
            </a:r>
            <a:br>
              <a:rPr lang="en-US" dirty="0"/>
            </a:br>
            <a:r>
              <a:rPr lang="en-US" dirty="0"/>
              <a:t>Instrumental 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C5EBF-2EF4-4B0A-A262-5B49D325B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Grant funding as PI and Co-I</a:t>
            </a:r>
          </a:p>
          <a:p>
            <a:r>
              <a:rPr lang="en-US" dirty="0"/>
              <a:t>Regular/consistent publications</a:t>
            </a:r>
          </a:p>
          <a:p>
            <a:r>
              <a:rPr lang="en-US" dirty="0"/>
              <a:t>Promotion (by steps &amp; levels)</a:t>
            </a:r>
          </a:p>
          <a:p>
            <a:r>
              <a:rPr lang="en-US" dirty="0"/>
              <a:t>Professional recognition at various levels, e.g., locally, nationally, internationally</a:t>
            </a:r>
          </a:p>
        </p:txBody>
      </p:sp>
    </p:spTree>
    <p:extLst>
      <p:ext uri="{BB962C8B-B14F-4D97-AF65-F5344CB8AC3E}">
        <p14:creationId xmlns:p14="http://schemas.microsoft.com/office/powerpoint/2010/main" val="1674955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C1BDE-BF86-4C21-9E00-4F0FD602F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success look like?</a:t>
            </a:r>
            <a:br>
              <a:rPr lang="en-US" dirty="0"/>
            </a:br>
            <a:r>
              <a:rPr lang="en-US" dirty="0"/>
              <a:t>Personal satisfaction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C5CBF-1385-412A-B1C9-859420840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41922"/>
            <a:ext cx="9603275" cy="411155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Success is to be continuously employed doing what I really like to do</a:t>
            </a:r>
          </a:p>
          <a:p>
            <a:r>
              <a:rPr lang="en-US" dirty="0"/>
              <a:t>Doing research/work that brings you joy</a:t>
            </a:r>
          </a:p>
          <a:p>
            <a:r>
              <a:rPr lang="en-US" dirty="0"/>
              <a:t>Working on what interests/motivates/compels you</a:t>
            </a:r>
          </a:p>
          <a:p>
            <a:r>
              <a:rPr lang="en-US" dirty="0"/>
              <a:t>Continuous learning and gaining expertise</a:t>
            </a:r>
          </a:p>
          <a:p>
            <a:r>
              <a:rPr lang="en-US" dirty="0"/>
              <a:t>Helping/watching your mentees succeed</a:t>
            </a:r>
          </a:p>
          <a:p>
            <a:r>
              <a:rPr lang="en-US" dirty="0"/>
              <a:t>Having strong and satisfying collegial relationships</a:t>
            </a:r>
          </a:p>
          <a:p>
            <a:r>
              <a:rPr lang="en-US" dirty="0"/>
              <a:t>Having a reputation for being helpful and collegial with colleagues, </a:t>
            </a:r>
          </a:p>
          <a:p>
            <a:r>
              <a:rPr lang="en-US" dirty="0"/>
              <a:t>Being well respected interpersonally</a:t>
            </a:r>
          </a:p>
          <a:p>
            <a:r>
              <a:rPr lang="en-US" dirty="0"/>
              <a:t>Being kind to people and always be willing to help if you can because that leaves you with close colleagues and the satisfaction of contributing to others work</a:t>
            </a:r>
          </a:p>
        </p:txBody>
      </p:sp>
    </p:spTree>
    <p:extLst>
      <p:ext uri="{BB962C8B-B14F-4D97-AF65-F5344CB8AC3E}">
        <p14:creationId xmlns:p14="http://schemas.microsoft.com/office/powerpoint/2010/main" val="52857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CD5BD-D6B8-4B85-9D84-29CB761F3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success look like?</a:t>
            </a:r>
            <a:br>
              <a:rPr lang="en-US" dirty="0"/>
            </a:br>
            <a:r>
              <a:rPr lang="en-US" dirty="0"/>
              <a:t>Impact of the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E47B9-DDBD-46AA-9023-C9EC80C76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Results of research are implemented outside the research context</a:t>
            </a:r>
          </a:p>
          <a:p>
            <a:r>
              <a:rPr lang="en-US" dirty="0"/>
              <a:t>See some impact among the people for whom I do the work, whether it’s patients, trainees, staff, or community</a:t>
            </a:r>
          </a:p>
          <a:p>
            <a:r>
              <a:rPr lang="en-US" dirty="0"/>
              <a:t>Improving lives of others through research and waking up (most days) wanting to work on improving lives of others through research </a:t>
            </a:r>
          </a:p>
          <a:p>
            <a:r>
              <a:rPr lang="en-US" dirty="0"/>
              <a:t>Making a real difference in policy/practice/people's lives</a:t>
            </a:r>
          </a:p>
        </p:txBody>
      </p:sp>
    </p:spTree>
    <p:extLst>
      <p:ext uri="{BB962C8B-B14F-4D97-AF65-F5344CB8AC3E}">
        <p14:creationId xmlns:p14="http://schemas.microsoft.com/office/powerpoint/2010/main" val="1066640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F86B4-31BC-45BE-B673-EB15B9339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Concerns – can I get there?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9AAEB-2E99-4796-BB0F-13C4E8E6E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Will I be able to fund myself for my entire career?</a:t>
            </a:r>
          </a:p>
          <a:p>
            <a:r>
              <a:rPr lang="en-US" dirty="0"/>
              <a:t>Competing clinical or teaching responsibilities and lack of protected time/financial support to complete research</a:t>
            </a:r>
          </a:p>
          <a:p>
            <a:r>
              <a:rPr lang="en-US" dirty="0"/>
              <a:t>I’m worried I’ll get worn down by the rejection of grants and paper writing </a:t>
            </a:r>
          </a:p>
          <a:p>
            <a:r>
              <a:rPr lang="en-US" dirty="0"/>
              <a:t>Struggles with academic writing</a:t>
            </a:r>
          </a:p>
          <a:p>
            <a:r>
              <a:rPr lang="en-US" dirty="0"/>
              <a:t>Will my work ever be fully embraced by the NIH/academic medicine model?</a:t>
            </a:r>
          </a:p>
          <a:p>
            <a:r>
              <a:rPr lang="en-US" dirty="0"/>
              <a:t>There is a constant feeling of having to fight systems of oppression in academia and deal with personal feelings of discouragement when change is slow</a:t>
            </a:r>
          </a:p>
          <a:p>
            <a:r>
              <a:rPr lang="en-US" dirty="0"/>
              <a:t>Burnout – the emotional toll of doing work on health equity/health disparities </a:t>
            </a:r>
          </a:p>
        </p:txBody>
      </p:sp>
    </p:spTree>
    <p:extLst>
      <p:ext uri="{BB962C8B-B14F-4D97-AF65-F5344CB8AC3E}">
        <p14:creationId xmlns:p14="http://schemas.microsoft.com/office/powerpoint/2010/main" val="1646853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C5438-B879-476A-9473-14D83C461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Strategies to get there: </a:t>
            </a:r>
            <a:br>
              <a:rPr lang="en-US" dirty="0"/>
            </a:br>
            <a:r>
              <a:rPr lang="en-US" dirty="0"/>
              <a:t>collaborations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DBB66-D126-4BBD-8919-28A028DE6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4200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Create strong collaborations to help with grants, funding, and academic progress</a:t>
            </a:r>
          </a:p>
          <a:p>
            <a:r>
              <a:rPr lang="en-US" dirty="0"/>
              <a:t>Recognize your strengths and weaknesses, play to your own strengths, find colleagues with complementary strengths and weaknesses.</a:t>
            </a:r>
          </a:p>
          <a:p>
            <a:r>
              <a:rPr lang="en-US" dirty="0"/>
              <a:t>A strong research identity (a coherent program of research)</a:t>
            </a:r>
          </a:p>
          <a:p>
            <a:r>
              <a:rPr lang="en-US" dirty="0"/>
              <a:t>Have a wide range of interests—this leads to diversity in funding and collaborations, ongoing intellectual growth</a:t>
            </a:r>
          </a:p>
          <a:p>
            <a:r>
              <a:rPr lang="en-US" dirty="0"/>
              <a:t>Don't be flaky; stick to your commitments (so, don't overcommit)</a:t>
            </a:r>
          </a:p>
          <a:p>
            <a:r>
              <a:rPr lang="en-US" dirty="0"/>
              <a:t>Be embedded in communities—it’s good for impact, and for recharging one’s own battery, and helps you keep perspective about what’s important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930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75BC8-F05F-4BFB-8DE7-3EE8AFDA2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Strategies to get there:  </a:t>
            </a:r>
            <a:br>
              <a:rPr lang="en-US" dirty="0"/>
            </a:br>
            <a:r>
              <a:rPr lang="en-US" dirty="0"/>
              <a:t>Be Open to opportunities and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CC4A8-160E-4C08-861D-6D537F6FA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8" y="2015732"/>
            <a:ext cx="10435621" cy="338582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Continue seeking training and career development opportunities – you never know where that will lead you</a:t>
            </a:r>
          </a:p>
          <a:p>
            <a:r>
              <a:rPr lang="en-US" dirty="0"/>
              <a:t>Be flexible---things may not go the way you plan, but when they don’t, there may be an opportunity to do something innovative</a:t>
            </a:r>
          </a:p>
          <a:p>
            <a:r>
              <a:rPr lang="en-US" dirty="0"/>
              <a:t>Remember:  you are in the driver’s seat of your career, change it up if you’re not satisfied and have a plan B</a:t>
            </a:r>
          </a:p>
          <a:p>
            <a:r>
              <a:rPr lang="en-US" dirty="0"/>
              <a:t>Say “no” to things that don’t bring you joy or advance your agenda; practice with easy/low-risk things</a:t>
            </a:r>
          </a:p>
          <a:p>
            <a:r>
              <a:rPr lang="en-US" dirty="0"/>
              <a:t>Have confidence in and follow your heart/gut; don't listen to one-size-fits-all prescriptions about what 'success' looks like</a:t>
            </a:r>
          </a:p>
        </p:txBody>
      </p:sp>
    </p:spTree>
    <p:extLst>
      <p:ext uri="{BB962C8B-B14F-4D97-AF65-F5344CB8AC3E}">
        <p14:creationId xmlns:p14="http://schemas.microsoft.com/office/powerpoint/2010/main" val="2751410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24FAC-E8CC-4342-B306-8DE0A978A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Strategies to get there:</a:t>
            </a:r>
            <a:br>
              <a:rPr lang="en-US" dirty="0"/>
            </a:br>
            <a:r>
              <a:rPr lang="en-US" dirty="0"/>
              <a:t>some nitty gritty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0748F-328F-483F-B5BE-C20291CE7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23068"/>
            <a:ext cx="9603275" cy="4308050"/>
          </a:xfrm>
        </p:spPr>
        <p:txBody>
          <a:bodyPr>
            <a:normAutofit/>
          </a:bodyPr>
          <a:lstStyle/>
          <a:p>
            <a:r>
              <a:rPr lang="en-US" dirty="0"/>
              <a:t>Writing skills are essential</a:t>
            </a:r>
          </a:p>
          <a:p>
            <a:pPr lvl="1"/>
            <a:r>
              <a:rPr lang="en-US" dirty="0"/>
              <a:t>Set aside writing time on your calendar; make it non-negotiable</a:t>
            </a:r>
          </a:p>
          <a:p>
            <a:pPr lvl="1"/>
            <a:r>
              <a:rPr lang="en-US" dirty="0"/>
              <a:t>Get editing help – seek out resources on campus; pay for professional editor</a:t>
            </a:r>
          </a:p>
          <a:p>
            <a:pPr lvl="1"/>
            <a:r>
              <a:rPr lang="en-US" dirty="0"/>
              <a:t>Form a writing group with your peers</a:t>
            </a:r>
          </a:p>
          <a:p>
            <a:r>
              <a:rPr lang="en-US" dirty="0"/>
              <a:t>Verbal presentation skills are essential: </a:t>
            </a:r>
          </a:p>
          <a:p>
            <a:pPr lvl="1"/>
            <a:r>
              <a:rPr lang="en-US" dirty="0"/>
              <a:t>practice, </a:t>
            </a:r>
          </a:p>
          <a:p>
            <a:pPr lvl="1"/>
            <a:r>
              <a:rPr lang="en-US" dirty="0"/>
              <a:t>seek out feedback and coaching </a:t>
            </a:r>
          </a:p>
          <a:p>
            <a:r>
              <a:rPr lang="en-US" dirty="0"/>
              <a:t>Use consultants and workshops: writing, graphic design, public speaking, leadership</a:t>
            </a:r>
          </a:p>
        </p:txBody>
      </p:sp>
    </p:spTree>
    <p:extLst>
      <p:ext uri="{BB962C8B-B14F-4D97-AF65-F5344CB8AC3E}">
        <p14:creationId xmlns:p14="http://schemas.microsoft.com/office/powerpoint/2010/main" val="261843521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269</TotalTime>
  <Words>992</Words>
  <Application>Microsoft Macintosh PowerPoint</Application>
  <PresentationFormat>Widescreen</PresentationFormat>
  <Paragraphs>75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Gill Sans MT</vt:lpstr>
      <vt:lpstr>Gallery</vt:lpstr>
      <vt:lpstr>Success in Academia </vt:lpstr>
      <vt:lpstr>How do you define success in academia?</vt:lpstr>
      <vt:lpstr>What does success look like? Instrumental Areas</vt:lpstr>
      <vt:lpstr>What does success look like? Personal satisfaction </vt:lpstr>
      <vt:lpstr>What does success look like? Impact of the work</vt:lpstr>
      <vt:lpstr>Concerns – can I get there?</vt:lpstr>
      <vt:lpstr>Strategies to get there:  collaborations</vt:lpstr>
      <vt:lpstr>Strategies to get there:   Be Open to opportunities and change</vt:lpstr>
      <vt:lpstr>Strategies to get there: some nitty gritty</vt:lpstr>
      <vt:lpstr>Strategies to get there: some nitty gritty CONT.</vt:lpstr>
      <vt:lpstr>Strategies to get there:  self-care </vt:lpstr>
      <vt:lpstr>How do you define success?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 in Academia</dc:title>
  <dc:creator>Karliner, Leah</dc:creator>
  <cp:lastModifiedBy>Anita Ponce</cp:lastModifiedBy>
  <cp:revision>14</cp:revision>
  <dcterms:created xsi:type="dcterms:W3CDTF">2021-04-14T18:10:29Z</dcterms:created>
  <dcterms:modified xsi:type="dcterms:W3CDTF">2026-06-17T16:54:06Z</dcterms:modified>
</cp:coreProperties>
</file>